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85" r:id="rId3"/>
    <p:sldId id="259" r:id="rId4"/>
    <p:sldId id="261" r:id="rId5"/>
    <p:sldId id="284" r:id="rId6"/>
    <p:sldId id="278" r:id="rId7"/>
    <p:sldId id="260" r:id="rId8"/>
    <p:sldId id="286" r:id="rId9"/>
    <p:sldId id="289" r:id="rId10"/>
    <p:sldId id="257" r:id="rId11"/>
    <p:sldId id="258" r:id="rId12"/>
    <p:sldId id="287" r:id="rId13"/>
    <p:sldId id="279" r:id="rId14"/>
    <p:sldId id="280" r:id="rId15"/>
    <p:sldId id="268" r:id="rId16"/>
  </p:sldIdLst>
  <p:sldSz cx="9144000" cy="5143500" type="screen16x9"/>
  <p:notesSz cx="6858000" cy="9144000"/>
  <p:embeddedFontLst>
    <p:embeddedFont>
      <p:font typeface="Bangers"/>
      <p:regular r:id="rId18"/>
    </p:embeddedFont>
    <p:embeddedFont>
      <p:font typeface="Sniglet" pitchFamily="8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an Kamyab" initials="KK" lastIdx="1" clrIdx="0">
    <p:extLst>
      <p:ext uri="{19B8F6BF-5375-455C-9EA6-DF929625EA0E}">
        <p15:presenceInfo xmlns:p15="http://schemas.microsoft.com/office/powerpoint/2012/main" userId="cf48d7bc-3926-4690-ba4e-7372d92e87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  <a:srgbClr val="FFFD78"/>
    <a:srgbClr val="EDE5A0"/>
    <a:srgbClr val="047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EC658E-7623-40F8-A1B2-9EF800470333}">
  <a:tblStyle styleId="{B3EC658E-7623-40F8-A1B2-9EF8004703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0"/>
    <p:restoredTop sz="94597"/>
  </p:normalViewPr>
  <p:slideViewPr>
    <p:cSldViewPr snapToGrid="0" snapToObjects="1" showGuides="1">
      <p:cViewPr varScale="1">
        <p:scale>
          <a:sx n="142" d="100"/>
          <a:sy n="142" d="100"/>
        </p:scale>
        <p:origin x="184" y="10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0T11:21:41.629" idx="1">
    <p:pos x="2814" y="79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91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713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07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0" t="0" r="0" b="0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0" t="0" r="0" b="0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 rot="169468" flipH="1">
            <a:off x="3608972" y="6461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169468" flipH="1">
            <a:off x="3380372" y="4175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0" t="0" r="0" b="0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0" t="0" r="0" b="0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7" name="Shape 27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8" name="Shape 4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xofficemojo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hyperlink" Target="http://www.slidescarnival.com/" TargetMode="External"/><Relationship Id="rId4" Type="http://schemas.openxmlformats.org/officeDocument/2006/relationships/hyperlink" Target="https://www.comichron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982336" y="1894115"/>
            <a:ext cx="517932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5000" dirty="0">
                <a:solidFill>
                  <a:schemeClr val="tx1"/>
                </a:solidFill>
                <a:latin typeface="Haettenschweiler" panose="020B0706040902060204" pitchFamily="34" charset="0"/>
              </a:rPr>
              <a:t>vs</a:t>
            </a:r>
            <a:endParaRPr sz="50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C4A08B-DB9F-C542-827E-05D054CD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56" y="1219307"/>
            <a:ext cx="2169476" cy="15403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DF91C5-BFC4-E54B-80FC-A3E57BBD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234" y="1970421"/>
            <a:ext cx="1578428" cy="1578428"/>
          </a:xfrm>
          <a:prstGeom prst="rect">
            <a:avLst/>
          </a:prstGeom>
        </p:spPr>
      </p:pic>
      <p:sp>
        <p:nvSpPr>
          <p:cNvPr id="24" name="Shape 61">
            <a:extLst>
              <a:ext uri="{FF2B5EF4-FFF2-40B4-BE49-F238E27FC236}">
                <a16:creationId xmlns:a16="http://schemas.microsoft.com/office/drawing/2014/main" id="{D30DD9E6-2C0E-3E4C-A985-98F9DA6AFD16}"/>
              </a:ext>
            </a:extLst>
          </p:cNvPr>
          <p:cNvSpPr txBox="1">
            <a:spLocks/>
          </p:cNvSpPr>
          <p:nvPr/>
        </p:nvSpPr>
        <p:spPr>
          <a:xfrm rot="-300000">
            <a:off x="2102078" y="3345342"/>
            <a:ext cx="517932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Haettenschweiler" panose="020B0706040902060204" pitchFamily="34" charset="0"/>
              </a:rPr>
              <a:t>Featuring </a:t>
            </a:r>
            <a:r>
              <a:rPr lang="en-US" sz="4000" u="sng" dirty="0">
                <a:solidFill>
                  <a:srgbClr val="FF0000"/>
                </a:solidFill>
                <a:latin typeface="Haettenschweiler" panose="020B0706040902060204" pitchFamily="34" charset="0"/>
              </a:rPr>
              <a:t>3 NEW</a:t>
            </a:r>
            <a:r>
              <a:rPr lang="en-US" sz="4000" dirty="0">
                <a:solidFill>
                  <a:schemeClr val="tx1"/>
                </a:solidFill>
                <a:latin typeface="Haettenschweiler" panose="020B0706040902060204" pitchFamily="34" charset="0"/>
              </a:rPr>
              <a:t> </a:t>
            </a:r>
            <a:r>
              <a:rPr lang="en-US" sz="4000" i="1" dirty="0">
                <a:solidFill>
                  <a:schemeClr val="tx1"/>
                </a:solidFill>
                <a:latin typeface="Haettenschweiler" panose="020B0706040902060204" pitchFamily="34" charset="0"/>
              </a:rPr>
              <a:t>Super Powers!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7EB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2">
            <a:extLst>
              <a:ext uri="{FF2B5EF4-FFF2-40B4-BE49-F238E27FC236}">
                <a16:creationId xmlns:a16="http://schemas.microsoft.com/office/drawing/2014/main" id="{2F25EC22-4099-E941-9593-EFF2BD1EDF29}"/>
              </a:ext>
            </a:extLst>
          </p:cNvPr>
          <p:cNvSpPr txBox="1">
            <a:spLocks/>
          </p:cNvSpPr>
          <p:nvPr/>
        </p:nvSpPr>
        <p:spPr>
          <a:xfrm rot="120000">
            <a:off x="772350" y="819781"/>
            <a:ext cx="7480766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5000" spc="300" dirty="0">
                <a:solidFill>
                  <a:srgbClr val="FF000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Movie Bump!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2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681389" y="2082911"/>
            <a:ext cx="3657600" cy="14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i="1" dirty="0">
                <a:solidFill>
                  <a:srgbClr val="FFFFFF"/>
                </a:solidFill>
                <a:latin typeface="Haettenschweiler" panose="020B0706040902060204" pitchFamily="34" charset="0"/>
              </a:rPr>
              <a:t>Where Can We Go Next?</a:t>
            </a:r>
            <a:endParaRPr sz="3600" i="1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  <p:sp>
        <p:nvSpPr>
          <p:cNvPr id="5" name="Shape 82">
            <a:extLst>
              <a:ext uri="{FF2B5EF4-FFF2-40B4-BE49-F238E27FC236}">
                <a16:creationId xmlns:a16="http://schemas.microsoft.com/office/drawing/2014/main" id="{0157B238-097A-DC41-9EB8-D22DA98D66B0}"/>
              </a:ext>
            </a:extLst>
          </p:cNvPr>
          <p:cNvSpPr txBox="1">
            <a:spLocks/>
          </p:cNvSpPr>
          <p:nvPr/>
        </p:nvSpPr>
        <p:spPr>
          <a:xfrm>
            <a:off x="571589" y="694971"/>
            <a:ext cx="3767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indent="0">
              <a:spcBef>
                <a:spcPts val="0"/>
              </a:spcBef>
              <a:buFont typeface="Bangers"/>
              <a:buNone/>
            </a:pPr>
            <a:r>
              <a:rPr lang="en-US" sz="3000" i="1" dirty="0">
                <a:solidFill>
                  <a:schemeClr val="bg1"/>
                </a:solidFill>
                <a:latin typeface="Haettenschweiler" panose="020B0706040902060204" pitchFamily="34" charset="0"/>
              </a:rPr>
              <a:t>Super Power #3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B100E-CFC9-1847-B16C-3013A6295268}"/>
              </a:ext>
            </a:extLst>
          </p:cNvPr>
          <p:cNvSpPr txBox="1"/>
          <p:nvPr/>
        </p:nvSpPr>
        <p:spPr>
          <a:xfrm>
            <a:off x="76761" y="1185377"/>
            <a:ext cx="47570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Compass Reading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44802D-EB44-4B4D-ACD1-03B2364C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05" y="837333"/>
            <a:ext cx="3238538" cy="3468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2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3899718" y="1546617"/>
            <a:ext cx="3657600" cy="14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i="1" dirty="0">
                <a:solidFill>
                  <a:srgbClr val="FFFFFF"/>
                </a:solidFill>
                <a:latin typeface="Haettenschweiler" panose="020B0706040902060204" pitchFamily="34" charset="0"/>
              </a:rPr>
              <a:t>Where Can We Go Next?</a:t>
            </a:r>
            <a:endParaRPr sz="3600" i="1" dirty="0">
              <a:solidFill>
                <a:srgbClr val="FFFFFF"/>
              </a:solidFill>
              <a:latin typeface="Haettenschweiler" panose="020B0706040902060204" pitchFamily="34" charset="0"/>
            </a:endParaRPr>
          </a:p>
        </p:txBody>
      </p:sp>
      <p:sp>
        <p:nvSpPr>
          <p:cNvPr id="5" name="Shape 82">
            <a:extLst>
              <a:ext uri="{FF2B5EF4-FFF2-40B4-BE49-F238E27FC236}">
                <a16:creationId xmlns:a16="http://schemas.microsoft.com/office/drawing/2014/main" id="{0157B238-097A-DC41-9EB8-D22DA98D66B0}"/>
              </a:ext>
            </a:extLst>
          </p:cNvPr>
          <p:cNvSpPr txBox="1">
            <a:spLocks/>
          </p:cNvSpPr>
          <p:nvPr/>
        </p:nvSpPr>
        <p:spPr>
          <a:xfrm>
            <a:off x="-513141" y="166053"/>
            <a:ext cx="3767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indent="0">
              <a:spcBef>
                <a:spcPts val="0"/>
              </a:spcBef>
              <a:buFont typeface="Bangers"/>
              <a:buNone/>
            </a:pPr>
            <a:r>
              <a:rPr lang="en-US" sz="3000" i="1" dirty="0">
                <a:solidFill>
                  <a:schemeClr val="bg1"/>
                </a:solidFill>
                <a:latin typeface="Haettenschweiler" panose="020B0706040902060204" pitchFamily="34" charset="0"/>
              </a:rPr>
              <a:t>Super Power #3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B100E-CFC9-1847-B16C-3013A6295268}"/>
              </a:ext>
            </a:extLst>
          </p:cNvPr>
          <p:cNvSpPr txBox="1"/>
          <p:nvPr/>
        </p:nvSpPr>
        <p:spPr>
          <a:xfrm>
            <a:off x="875730" y="639135"/>
            <a:ext cx="47570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Compass Reading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10A84-E796-0348-B795-E71771B18482}"/>
              </a:ext>
            </a:extLst>
          </p:cNvPr>
          <p:cNvSpPr txBox="1"/>
          <p:nvPr/>
        </p:nvSpPr>
        <p:spPr>
          <a:xfrm>
            <a:off x="626278" y="849241"/>
            <a:ext cx="76344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400" dirty="0">
              <a:solidFill>
                <a:schemeClr val="bg1"/>
              </a:solidFill>
              <a:latin typeface="Haettenschweiler" panose="020B0706040902060204" pitchFamily="34" charset="0"/>
            </a:endParaRPr>
          </a:p>
          <a:p>
            <a:pPr marL="457200"/>
            <a:endParaRPr lang="en-US" sz="34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9" name="Shape 193">
            <a:extLst>
              <a:ext uri="{FF2B5EF4-FFF2-40B4-BE49-F238E27FC236}">
                <a16:creationId xmlns:a16="http://schemas.microsoft.com/office/drawing/2014/main" id="{F99DB727-543D-D14A-9857-0153217A7EC2}"/>
              </a:ext>
            </a:extLst>
          </p:cNvPr>
          <p:cNvSpPr/>
          <p:nvPr/>
        </p:nvSpPr>
        <p:spPr>
          <a:xfrm rot="-152142">
            <a:off x="997859" y="2720400"/>
            <a:ext cx="2264818" cy="1840197"/>
          </a:xfrm>
          <a:prstGeom prst="homePlate">
            <a:avLst>
              <a:gd name="adj" fmla="val 30129"/>
            </a:avLst>
          </a:prstGeom>
          <a:solidFill>
            <a:srgbClr val="8EFA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000" i="1" dirty="0">
                <a:solidFill>
                  <a:schemeClr val="tx1"/>
                </a:solidFill>
                <a:latin typeface="Haettenschweiler" panose="020B0706040902060204" pitchFamily="34" charset="0"/>
              </a:rPr>
              <a:t>Cross Promo</a:t>
            </a:r>
          </a:p>
          <a:p>
            <a:pPr algn="ctr"/>
            <a:r>
              <a:rPr lang="en-US" sz="3000" i="1" dirty="0">
                <a:solidFill>
                  <a:schemeClr val="tx1"/>
                </a:solidFill>
                <a:latin typeface="Haettenschweiler" panose="020B0706040902060204" pitchFamily="34" charset="0"/>
              </a:rPr>
              <a:t>Analyses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Shape 194">
            <a:extLst>
              <a:ext uri="{FF2B5EF4-FFF2-40B4-BE49-F238E27FC236}">
                <a16:creationId xmlns:a16="http://schemas.microsoft.com/office/drawing/2014/main" id="{D7C1CD9F-6857-FA4F-87AB-D79A4951D7E0}"/>
              </a:ext>
            </a:extLst>
          </p:cNvPr>
          <p:cNvSpPr/>
          <p:nvPr/>
        </p:nvSpPr>
        <p:spPr>
          <a:xfrm rot="-151954">
            <a:off x="3341744" y="2619097"/>
            <a:ext cx="2433031" cy="1840197"/>
          </a:xfrm>
          <a:prstGeom prst="chevron">
            <a:avLst>
              <a:gd name="adj" fmla="val 29853"/>
            </a:avLst>
          </a:prstGeom>
          <a:solidFill>
            <a:srgbClr val="00B0F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000" i="1" dirty="0">
                <a:solidFill>
                  <a:schemeClr val="tx1"/>
                </a:solidFill>
                <a:latin typeface="Haettenschweiler" panose="020B0706040902060204" pitchFamily="34" charset="0"/>
              </a:rPr>
              <a:t>Paired Analyses</a:t>
            </a:r>
            <a:endParaRPr sz="30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" name="Shape 195">
            <a:extLst>
              <a:ext uri="{FF2B5EF4-FFF2-40B4-BE49-F238E27FC236}">
                <a16:creationId xmlns:a16="http://schemas.microsoft.com/office/drawing/2014/main" id="{476EEDD0-48AD-5747-85EF-F2DA88BEC99C}"/>
              </a:ext>
            </a:extLst>
          </p:cNvPr>
          <p:cNvSpPr/>
          <p:nvPr/>
        </p:nvSpPr>
        <p:spPr>
          <a:xfrm rot="-151954">
            <a:off x="5919038" y="2513683"/>
            <a:ext cx="2308355" cy="1840197"/>
          </a:xfrm>
          <a:prstGeom prst="chevron">
            <a:avLst>
              <a:gd name="adj" fmla="val 29853"/>
            </a:avLst>
          </a:prstGeom>
          <a:solidFill>
            <a:srgbClr val="FFFF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000" i="1" dirty="0">
                <a:solidFill>
                  <a:schemeClr val="tx1"/>
                </a:solidFill>
                <a:latin typeface="Haettenschweiler" panose="020B0706040902060204" pitchFamily="34" charset="0"/>
                <a:ea typeface="Sniglet"/>
                <a:cs typeface="Sniglet"/>
                <a:sym typeface="Sniglet"/>
              </a:rPr>
              <a:t>Marvel APIs</a:t>
            </a:r>
            <a:endParaRPr sz="3000" dirty="0">
              <a:solidFill>
                <a:schemeClr val="tx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347128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build="p"/>
      <p:bldP spid="6" grpId="0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BE140F-8AF4-CE40-A359-B8AD4ED1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9" y="1783976"/>
            <a:ext cx="2636476" cy="3359524"/>
          </a:xfrm>
          <a:prstGeom prst="rect">
            <a:avLst/>
          </a:prstGeom>
        </p:spPr>
      </p:pic>
      <p:sp>
        <p:nvSpPr>
          <p:cNvPr id="9" name="Shape 75">
            <a:extLst>
              <a:ext uri="{FF2B5EF4-FFF2-40B4-BE49-F238E27FC236}">
                <a16:creationId xmlns:a16="http://schemas.microsoft.com/office/drawing/2014/main" id="{9CBF0960-ACA2-454F-AD2D-5199262FB8AC}"/>
              </a:ext>
            </a:extLst>
          </p:cNvPr>
          <p:cNvSpPr txBox="1">
            <a:spLocks/>
          </p:cNvSpPr>
          <p:nvPr/>
        </p:nvSpPr>
        <p:spPr>
          <a:xfrm>
            <a:off x="5800165" y="3990172"/>
            <a:ext cx="3343835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b="1" dirty="0">
                <a:solidFill>
                  <a:srgbClr val="FFFFFF"/>
                </a:solidFill>
                <a:latin typeface="Avenir Black" panose="02000503020000020003" pitchFamily="2" charset="0"/>
              </a:rPr>
              <a:t>Kian Kamyab</a:t>
            </a:r>
          </a:p>
          <a:p>
            <a:pPr marL="0" indent="0">
              <a:buFont typeface="Sniglet"/>
              <a:buNone/>
            </a:pPr>
            <a:r>
              <a:rPr lang="en-US" b="1" dirty="0" err="1">
                <a:solidFill>
                  <a:srgbClr val="FFFFFF"/>
                </a:solidFill>
                <a:latin typeface="Avenir Black" panose="02000503020000020003" pitchFamily="2" charset="0"/>
              </a:rPr>
              <a:t>ki@nkamyab.com</a:t>
            </a:r>
            <a:endParaRPr lang="en-US" b="1" dirty="0">
              <a:solidFill>
                <a:srgbClr val="FFFFFF"/>
              </a:solidFill>
              <a:latin typeface="Avenir Black" panose="02000503020000020003" pitchFamily="2" charset="0"/>
            </a:endParaRPr>
          </a:p>
        </p:txBody>
      </p:sp>
      <p:sp>
        <p:nvSpPr>
          <p:cNvPr id="10" name="Shape 82">
            <a:extLst>
              <a:ext uri="{FF2B5EF4-FFF2-40B4-BE49-F238E27FC236}">
                <a16:creationId xmlns:a16="http://schemas.microsoft.com/office/drawing/2014/main" id="{A0EBD275-A971-0547-B0FC-2F7FF6B5A237}"/>
              </a:ext>
            </a:extLst>
          </p:cNvPr>
          <p:cNvSpPr txBox="1">
            <a:spLocks/>
          </p:cNvSpPr>
          <p:nvPr/>
        </p:nvSpPr>
        <p:spPr>
          <a:xfrm>
            <a:off x="3286195" y="548577"/>
            <a:ext cx="3767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indent="0">
              <a:spcBef>
                <a:spcPts val="0"/>
              </a:spcBef>
              <a:buFont typeface="Bangers"/>
              <a:buNone/>
            </a:pPr>
            <a:r>
              <a:rPr lang="en-US" sz="3000" i="1" dirty="0">
                <a:solidFill>
                  <a:schemeClr val="bg1"/>
                </a:solidFill>
                <a:latin typeface="Haettenschweiler" panose="020B0706040902060204" pitchFamily="34" charset="0"/>
              </a:rPr>
              <a:t>Super Power #4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3C9AF6-FD24-BD4B-80B3-6D3C80994AAD}"/>
              </a:ext>
            </a:extLst>
          </p:cNvPr>
          <p:cNvSpPr txBox="1"/>
          <p:nvPr/>
        </p:nvSpPr>
        <p:spPr>
          <a:xfrm>
            <a:off x="2147090" y="1090205"/>
            <a:ext cx="615540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Taking the best questions ever.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 rot="120000">
            <a:off x="984353" y="763618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tx1"/>
                </a:solidFill>
                <a:latin typeface="Haettenschweiler" panose="020B0706040902060204" pitchFamily="34" charset="0"/>
              </a:rPr>
              <a:t>Side Kicks</a:t>
            </a:r>
            <a:endParaRPr sz="50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2636928" y="1484832"/>
            <a:ext cx="7031894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×"/>
            </a:pPr>
            <a:r>
              <a:rPr lang="en" dirty="0">
                <a:solidFill>
                  <a:srgbClr val="FF0000"/>
                </a:solidFill>
                <a:latin typeface="Haettenschweiler" panose="020B0706040902060204" pitchFamily="34" charset="0"/>
              </a:rPr>
              <a:t>Live Oak Bank</a:t>
            </a:r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×"/>
            </a:pPr>
            <a:r>
              <a:rPr lang="en" dirty="0">
                <a:solidFill>
                  <a:srgbClr val="000000"/>
                </a:solidFill>
                <a:latin typeface="Haettenschweiler" panose="020B0706040902060204" pitchFamily="34" charset="0"/>
                <a:hlinkClick r:id="rId3"/>
              </a:rPr>
              <a:t>https://www.boxofficemojo.com</a:t>
            </a:r>
            <a:endParaRPr lang="en" dirty="0">
              <a:solidFill>
                <a:srgbClr val="000000"/>
              </a:solidFill>
              <a:latin typeface="Haettenschweiler" panose="020B0706040902060204" pitchFamily="34" charset="0"/>
            </a:endParaRPr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×"/>
            </a:pPr>
            <a:r>
              <a:rPr lang="en" dirty="0">
                <a:solidFill>
                  <a:srgbClr val="000000"/>
                </a:solidFill>
                <a:latin typeface="Haettenschweiler" panose="020B0706040902060204" pitchFamily="34" charset="0"/>
                <a:hlinkClick r:id="rId4"/>
              </a:rPr>
              <a:t>https://www.comichron.com</a:t>
            </a:r>
            <a:endParaRPr lang="en" dirty="0">
              <a:solidFill>
                <a:srgbClr val="000000"/>
              </a:solidFill>
              <a:latin typeface="Haettenschweiler" panose="020B0706040902060204" pitchFamily="34" charset="0"/>
            </a:endParaRPr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×"/>
            </a:pPr>
            <a:r>
              <a:rPr lang="en" dirty="0">
                <a:solidFill>
                  <a:srgbClr val="000000"/>
                </a:solidFill>
                <a:latin typeface="Haettenschweiler" panose="020B0706040902060204" pitchFamily="34" charset="0"/>
              </a:rPr>
              <a:t>Presentation template by </a:t>
            </a:r>
            <a:r>
              <a:rPr lang="en" u="sng" dirty="0">
                <a:solidFill>
                  <a:srgbClr val="000000"/>
                </a:solidFill>
                <a:latin typeface="Haettenschweiler" panose="020B0706040902060204" pitchFamily="34" charset="0"/>
                <a:hlinkClick r:id="rId5"/>
              </a:rPr>
              <a:t>SlidesCarnival</a:t>
            </a:r>
            <a:endParaRPr dirty="0">
              <a:solidFill>
                <a:srgbClr val="000000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FCA99-E134-3748-BCB6-86BAEF37B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69" y="1853482"/>
            <a:ext cx="1851959" cy="27850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D0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Shape 154"/>
          <p:cNvGraphicFramePr/>
          <p:nvPr>
            <p:extLst>
              <p:ext uri="{D42A27DB-BD31-4B8C-83A1-F6EECF244321}">
                <p14:modId xmlns:p14="http://schemas.microsoft.com/office/powerpoint/2010/main" val="271972578"/>
              </p:ext>
            </p:extLst>
          </p:nvPr>
        </p:nvGraphicFramePr>
        <p:xfrm>
          <a:off x="1156400" y="1716881"/>
          <a:ext cx="5939500" cy="2457600"/>
        </p:xfrm>
        <a:graphic>
          <a:graphicData uri="http://schemas.openxmlformats.org/drawingml/2006/table">
            <a:tbl>
              <a:tblPr>
                <a:noFill/>
                <a:tableStyleId>{B3EC658E-7623-40F8-A1B2-9EF800470333}</a:tableStyleId>
              </a:tblPr>
              <a:tblGrid>
                <a:gridCol w="14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44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A</a:t>
                      </a:r>
                      <a:endParaRPr sz="11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B</a:t>
                      </a:r>
                      <a:endParaRPr sz="11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C</a:t>
                      </a:r>
                      <a:endParaRPr sz="11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Yellow</a:t>
                      </a:r>
                      <a:endParaRPr sz="1100" dirty="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  <a:endParaRPr sz="18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20</a:t>
                      </a:r>
                      <a:endParaRPr sz="18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7</a:t>
                      </a:r>
                      <a:endParaRPr sz="18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4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Blue</a:t>
                      </a:r>
                      <a:endParaRPr sz="11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30</a:t>
                      </a:r>
                      <a:endParaRPr sz="18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15</a:t>
                      </a:r>
                      <a:endParaRPr sz="18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  <a:endParaRPr sz="18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Orange</a:t>
                      </a:r>
                      <a:endParaRPr sz="11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24</a:t>
                      </a:r>
                      <a:endParaRPr sz="180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Haettenschweiler" panose="020B0706040902060204" pitchFamily="34" charset="0"/>
                          <a:ea typeface="Sniglet"/>
                          <a:cs typeface="Sniglet"/>
                          <a:sym typeface="Sniglet"/>
                        </a:rPr>
                        <a:t>16</a:t>
                      </a:r>
                      <a:endParaRPr sz="1800" dirty="0">
                        <a:latin typeface="Haettenschweiler" panose="020B0706040902060204" pitchFamily="34" charset="0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hape 92">
            <a:extLst>
              <a:ext uri="{FF2B5EF4-FFF2-40B4-BE49-F238E27FC236}">
                <a16:creationId xmlns:a16="http://schemas.microsoft.com/office/drawing/2014/main" id="{F0B478BB-A954-3A40-8DDB-6BC353148BA2}"/>
              </a:ext>
            </a:extLst>
          </p:cNvPr>
          <p:cNvSpPr txBox="1">
            <a:spLocks/>
          </p:cNvSpPr>
          <p:nvPr/>
        </p:nvSpPr>
        <p:spPr>
          <a:xfrm rot="120000">
            <a:off x="831617" y="826437"/>
            <a:ext cx="7480766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5000" spc="300" dirty="0">
                <a:solidFill>
                  <a:srgbClr val="FF000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Appendix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ctrTitle" idx="4294967295"/>
          </p:nvPr>
        </p:nvSpPr>
        <p:spPr>
          <a:xfrm>
            <a:off x="0" y="2209375"/>
            <a:ext cx="9144000" cy="17506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5000" dirty="0">
                <a:solidFill>
                  <a:srgbClr val="FFFF00"/>
                </a:solidFill>
                <a:latin typeface="Haettenschweiler" panose="020B0706040902060204" pitchFamily="34" charset="0"/>
              </a:rPr>
              <a:t>3</a:t>
            </a:r>
            <a:endParaRPr sz="25000" dirty="0">
              <a:solidFill>
                <a:srgbClr val="FFFF00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4294967295"/>
          </p:nvPr>
        </p:nvSpPr>
        <p:spPr>
          <a:xfrm>
            <a:off x="685800" y="3390514"/>
            <a:ext cx="7772400" cy="741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Haettenschweiler" panose="020B0706040902060204" pitchFamily="34" charset="0"/>
              </a:rPr>
              <a:t>Comics Sold Per Person</a:t>
            </a:r>
            <a:endParaRPr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74" name="Shape 174"/>
          <p:cNvSpPr/>
          <p:nvPr/>
        </p:nvSpPr>
        <p:spPr>
          <a:xfrm rot="-1065586">
            <a:off x="905122" y="730541"/>
            <a:ext cx="998274" cy="948466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FFFF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 rot="148705">
            <a:off x="2036382" y="389236"/>
            <a:ext cx="603565" cy="573541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FFFF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895552">
            <a:off x="6475338" y="3928456"/>
            <a:ext cx="998179" cy="948476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FFFF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 rot="2271768">
            <a:off x="7671183" y="3856604"/>
            <a:ext cx="495134" cy="470770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FFFF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94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D0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ubTitle" idx="1"/>
          </p:nvPr>
        </p:nvSpPr>
        <p:spPr>
          <a:xfrm>
            <a:off x="4101122" y="1381366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rgbClr val="FF0000"/>
                </a:solidFill>
                <a:latin typeface="Haettenschweiler" panose="020B0706040902060204" pitchFamily="34" charset="0"/>
              </a:rPr>
              <a:t>Super Power #1</a:t>
            </a:r>
            <a:endParaRPr sz="3000" i="1" dirty="0">
              <a:solidFill>
                <a:srgbClr val="FF0000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C9BDC-5E6A-6F40-9E09-D562F894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9" y="0"/>
            <a:ext cx="2946797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241EF-ACB8-5048-A996-B5B4E8B5EA04}"/>
              </a:ext>
            </a:extLst>
          </p:cNvPr>
          <p:cNvSpPr txBox="1"/>
          <p:nvPr/>
        </p:nvSpPr>
        <p:spPr>
          <a:xfrm>
            <a:off x="3606294" y="1871772"/>
            <a:ext cx="47570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spc="300" dirty="0">
                <a:solidFill>
                  <a:srgbClr val="FF0000"/>
                </a:solidFill>
                <a:latin typeface="Haettenschweiler" panose="020B0706040902060204" pitchFamily="34" charset="0"/>
              </a:rPr>
              <a:t>Collecting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 rot="120000">
            <a:off x="624389" y="798463"/>
            <a:ext cx="7709133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spc="300" dirty="0">
                <a:solidFill>
                  <a:srgbClr val="FF000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Let’s Go Scrape Data</a:t>
            </a:r>
            <a:endParaRPr sz="5000" spc="300" dirty="0">
              <a:solidFill>
                <a:srgbClr val="FF0000"/>
              </a:solidFill>
              <a:latin typeface="Phosphate Solid" panose="02000506050000020004" pitchFamily="2" charset="77"/>
              <a:cs typeface="Phosphate Solid" panose="02000506050000020004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259DA-4EC9-B34B-A91A-7A531EC5B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320" y="2775265"/>
            <a:ext cx="2857500" cy="139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2F783-9933-F449-BE50-FC34D96E0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05" y="1866288"/>
            <a:ext cx="4563231" cy="779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4609F8-43C0-7E44-A482-EDD8BF162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120000">
            <a:off x="730728" y="2309776"/>
            <a:ext cx="3118706" cy="2327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2">
            <a:extLst>
              <a:ext uri="{FF2B5EF4-FFF2-40B4-BE49-F238E27FC236}">
                <a16:creationId xmlns:a16="http://schemas.microsoft.com/office/drawing/2014/main" id="{6E749BFB-5EF8-9540-8E47-C43664BD89B7}"/>
              </a:ext>
            </a:extLst>
          </p:cNvPr>
          <p:cNvSpPr txBox="1">
            <a:spLocks/>
          </p:cNvSpPr>
          <p:nvPr/>
        </p:nvSpPr>
        <p:spPr>
          <a:xfrm rot="120000">
            <a:off x="772350" y="819781"/>
            <a:ext cx="7480766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5000" spc="300" dirty="0">
                <a:solidFill>
                  <a:srgbClr val="FF000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Scraping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66836-5477-6248-B766-A114EA896AED}"/>
              </a:ext>
            </a:extLst>
          </p:cNvPr>
          <p:cNvSpPr txBox="1"/>
          <p:nvPr/>
        </p:nvSpPr>
        <p:spPr>
          <a:xfrm>
            <a:off x="761364" y="1373873"/>
            <a:ext cx="763449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Haettenschweiler" panose="020B0706040902060204" pitchFamily="34" charset="0"/>
              </a:rPr>
              <a:t>Monthly Comic Book Sales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3400" dirty="0">
                <a:latin typeface="Haettenschweiler" panose="020B0706040902060204" pitchFamily="34" charset="0"/>
              </a:rPr>
              <a:t>1998-2017, all Marvel and DC comics and paperbacks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3400" dirty="0">
                <a:latin typeface="Haettenschweiler" panose="020B0706040902060204" pitchFamily="34" charset="0"/>
              </a:rPr>
              <a:t>509 publishers, 15,709 titles</a:t>
            </a:r>
          </a:p>
          <a:p>
            <a:r>
              <a:rPr lang="en-US" sz="3400" dirty="0">
                <a:latin typeface="Haettenschweiler" panose="020B0706040902060204" pitchFamily="34" charset="0"/>
              </a:rPr>
              <a:t>Box Office Sales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Haettenschweiler" panose="020B0706040902060204" pitchFamily="34" charset="0"/>
              </a:rPr>
              <a:t>1978-2018, Marvel and DC franchise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Haettenschweiler" panose="020B0706040902060204" pitchFamily="34" charset="0"/>
              </a:rPr>
              <a:t>79 movies, 30 DC, 49 Marvel</a:t>
            </a:r>
          </a:p>
          <a:p>
            <a:pPr marL="457200"/>
            <a:endParaRPr lang="en-US" sz="3400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80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C20779-41D7-164E-854B-D1AD44C0FB2A}"/>
              </a:ext>
            </a:extLst>
          </p:cNvPr>
          <p:cNvGrpSpPr/>
          <p:nvPr/>
        </p:nvGrpSpPr>
        <p:grpSpPr>
          <a:xfrm>
            <a:off x="5214802" y="1245383"/>
            <a:ext cx="3407445" cy="2652734"/>
            <a:chOff x="4790460" y="1201270"/>
            <a:chExt cx="4237590" cy="3299012"/>
          </a:xfrm>
        </p:grpSpPr>
        <p:sp>
          <p:nvSpPr>
            <p:cNvPr id="239" name="Shape 239"/>
            <p:cNvSpPr/>
            <p:nvPr/>
          </p:nvSpPr>
          <p:spPr>
            <a:xfrm>
              <a:off x="4790460" y="1201270"/>
              <a:ext cx="4237590" cy="3299012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12C714-A665-044C-B802-C8991CE0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413" y="1398494"/>
              <a:ext cx="3867684" cy="242943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3B446E-6EB2-1442-899A-A33D64E682F7}"/>
              </a:ext>
            </a:extLst>
          </p:cNvPr>
          <p:cNvGrpSpPr/>
          <p:nvPr/>
        </p:nvGrpSpPr>
        <p:grpSpPr>
          <a:xfrm>
            <a:off x="564776" y="1245383"/>
            <a:ext cx="3407445" cy="2652734"/>
            <a:chOff x="143703" y="1201270"/>
            <a:chExt cx="4237590" cy="3299012"/>
          </a:xfrm>
        </p:grpSpPr>
        <p:sp>
          <p:nvSpPr>
            <p:cNvPr id="7" name="Shape 239">
              <a:extLst>
                <a:ext uri="{FF2B5EF4-FFF2-40B4-BE49-F238E27FC236}">
                  <a16:creationId xmlns:a16="http://schemas.microsoft.com/office/drawing/2014/main" id="{E28D078E-6939-0B42-B284-077ECF48F601}"/>
                </a:ext>
              </a:extLst>
            </p:cNvPr>
            <p:cNvSpPr/>
            <p:nvPr/>
          </p:nvSpPr>
          <p:spPr>
            <a:xfrm>
              <a:off x="143703" y="1201270"/>
              <a:ext cx="4237590" cy="3299012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F7C5F8-B0E4-BE44-AAAB-716F44078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659" y="1398495"/>
              <a:ext cx="3861608" cy="2438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D6D894-44D0-064B-9FAB-7E8B22C1129E}"/>
              </a:ext>
            </a:extLst>
          </p:cNvPr>
          <p:cNvSpPr txBox="1"/>
          <p:nvPr/>
        </p:nvSpPr>
        <p:spPr>
          <a:xfrm>
            <a:off x="564776" y="224377"/>
            <a:ext cx="3407445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dirty="0" err="1">
                <a:solidFill>
                  <a:srgbClr val="FF0000"/>
                </a:solidFill>
                <a:latin typeface="Haettenschweiler" panose="020B0706040902060204" pitchFamily="34" charset="0"/>
              </a:rPr>
              <a:t>Comichron</a:t>
            </a:r>
            <a:endParaRPr lang="en-US" sz="4500" dirty="0">
              <a:solidFill>
                <a:srgbClr val="FF0000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7D0A74-0DFF-2F4F-8225-CFBD3FFD1CBC}"/>
              </a:ext>
            </a:extLst>
          </p:cNvPr>
          <p:cNvSpPr txBox="1"/>
          <p:nvPr/>
        </p:nvSpPr>
        <p:spPr>
          <a:xfrm>
            <a:off x="5214803" y="216805"/>
            <a:ext cx="340744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dirty="0">
                <a:solidFill>
                  <a:srgbClr val="FF0000"/>
                </a:solidFill>
                <a:latin typeface="Haettenschweiler" panose="020B0706040902060204" pitchFamily="34" charset="0"/>
              </a:rPr>
              <a:t>Box Office Mojo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F2D976-DE7D-D048-B003-6E95AAE25E0B}"/>
              </a:ext>
            </a:extLst>
          </p:cNvPr>
          <p:cNvSpPr txBox="1"/>
          <p:nvPr/>
        </p:nvSpPr>
        <p:spPr>
          <a:xfrm>
            <a:off x="0" y="4258900"/>
            <a:ext cx="3006338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dirty="0">
                <a:latin typeface="Haettenschweiler" panose="020B0706040902060204" pitchFamily="34" charset="0"/>
              </a:rPr>
              <a:t>Villains Include: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D5A2BC-9E34-384A-B0AD-298784939602}"/>
              </a:ext>
            </a:extLst>
          </p:cNvPr>
          <p:cNvSpPr/>
          <p:nvPr/>
        </p:nvSpPr>
        <p:spPr>
          <a:xfrm>
            <a:off x="2723582" y="4285796"/>
            <a:ext cx="2971585" cy="61555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400" dirty="0">
                <a:latin typeface="Haettenschweiler" panose="020B0706040902060204" pitchFamily="34" charset="0"/>
              </a:rPr>
              <a:t>defining universes, </a:t>
            </a:r>
            <a:endParaRPr lang="en-US" sz="3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5C3616-6855-0A49-82D9-235B80275B2F}"/>
              </a:ext>
            </a:extLst>
          </p:cNvPr>
          <p:cNvSpPr/>
          <p:nvPr/>
        </p:nvSpPr>
        <p:spPr>
          <a:xfrm>
            <a:off x="5363524" y="4286461"/>
            <a:ext cx="103770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Haettenschweiler" panose="020B0706040902060204" pitchFamily="34" charset="0"/>
              </a:rPr>
              <a:t>Java, </a:t>
            </a:r>
            <a:endParaRPr lang="en-US" sz="3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4AF277-138A-964E-829C-49C1F2D794C7}"/>
              </a:ext>
            </a:extLst>
          </p:cNvPr>
          <p:cNvSpPr/>
          <p:nvPr/>
        </p:nvSpPr>
        <p:spPr>
          <a:xfrm>
            <a:off x="6234154" y="4285796"/>
            <a:ext cx="270365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>
                <a:latin typeface="Haettenschweiler" panose="020B0706040902060204" pitchFamily="34" charset="0"/>
              </a:rPr>
              <a:t>and </a:t>
            </a:r>
            <a:r>
              <a:rPr lang="en-US" sz="3400" i="1" dirty="0">
                <a:solidFill>
                  <a:srgbClr val="FF0000"/>
                </a:solidFill>
                <a:latin typeface="Haettenschweiler" panose="020B0706040902060204" pitchFamily="34" charset="0"/>
              </a:rPr>
              <a:t>webmasters</a:t>
            </a:r>
            <a:r>
              <a:rPr lang="en-US" sz="3400" dirty="0">
                <a:latin typeface="Haettenschweiler" panose="020B0706040902060204" pitchFamily="34" charset="0"/>
              </a:rPr>
              <a:t> </a:t>
            </a:r>
            <a:endParaRPr lang="en-US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2">
            <a:extLst>
              <a:ext uri="{FF2B5EF4-FFF2-40B4-BE49-F238E27FC236}">
                <a16:creationId xmlns:a16="http://schemas.microsoft.com/office/drawing/2014/main" id="{D9E62B8B-797C-6546-B0D9-F5B30411257D}"/>
              </a:ext>
            </a:extLst>
          </p:cNvPr>
          <p:cNvSpPr txBox="1">
            <a:spLocks/>
          </p:cNvSpPr>
          <p:nvPr/>
        </p:nvSpPr>
        <p:spPr>
          <a:xfrm>
            <a:off x="2794836" y="1573512"/>
            <a:ext cx="3767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 b="0" i="0" u="none" strike="noStrike" cap="none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indent="0">
              <a:spcBef>
                <a:spcPts val="0"/>
              </a:spcBef>
              <a:buFont typeface="Bangers"/>
              <a:buNone/>
            </a:pPr>
            <a:r>
              <a:rPr lang="en-US" sz="3000" i="1" dirty="0">
                <a:solidFill>
                  <a:srgbClr val="FF0000"/>
                </a:solidFill>
                <a:latin typeface="Haettenschweiler" panose="020B0706040902060204" pitchFamily="34" charset="0"/>
              </a:rPr>
              <a:t>Super Power #2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628A5-A046-AF49-8FDA-B504B802A745}"/>
              </a:ext>
            </a:extLst>
          </p:cNvPr>
          <p:cNvSpPr txBox="1"/>
          <p:nvPr/>
        </p:nvSpPr>
        <p:spPr>
          <a:xfrm>
            <a:off x="2300008" y="2063918"/>
            <a:ext cx="47570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spc="300" dirty="0">
                <a:solidFill>
                  <a:srgbClr val="FF0000"/>
                </a:solidFill>
                <a:latin typeface="Haettenschweiler" panose="020B0706040902060204" pitchFamily="34" charset="0"/>
              </a:rPr>
              <a:t>Charting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B8315-88EF-464A-89FF-32E0C818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2" y="3033754"/>
            <a:ext cx="2662518" cy="2109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250A3E68-AE36-7543-B6ED-8845B443897D}"/>
              </a:ext>
            </a:extLst>
          </p:cNvPr>
          <p:cNvSpPr txBox="1">
            <a:spLocks/>
          </p:cNvSpPr>
          <p:nvPr/>
        </p:nvSpPr>
        <p:spPr>
          <a:xfrm rot="120000">
            <a:off x="772350" y="819781"/>
            <a:ext cx="7480766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5000" spc="300" dirty="0">
                <a:solidFill>
                  <a:srgbClr val="FF000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Comic Book sales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0D66C-0EB3-E34A-80C3-AEAD0590F603}"/>
              </a:ext>
            </a:extLst>
          </p:cNvPr>
          <p:cNvSpPr txBox="1"/>
          <p:nvPr/>
        </p:nvSpPr>
        <p:spPr>
          <a:xfrm>
            <a:off x="4647205" y="1406914"/>
            <a:ext cx="434172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spc="300" dirty="0">
                <a:solidFill>
                  <a:schemeClr val="tx1"/>
                </a:solidFill>
                <a:latin typeface="Haettenschweiler" panose="020B0706040902060204" pitchFamily="34" charset="0"/>
              </a:rPr>
              <a:t>1,186,934,920</a:t>
            </a:r>
          </a:p>
          <a:p>
            <a:r>
              <a:rPr lang="en-US" sz="4000" spc="300" dirty="0">
                <a:solidFill>
                  <a:schemeClr val="tx1"/>
                </a:solidFill>
                <a:latin typeface="Haettenschweiler" panose="020B0706040902060204" pitchFamily="34" charset="0"/>
              </a:rPr>
              <a:t>$3,927,988,821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672F0-B949-E04F-ABBB-C2B705EE29B7}"/>
              </a:ext>
            </a:extLst>
          </p:cNvPr>
          <p:cNvSpPr txBox="1"/>
          <p:nvPr/>
        </p:nvSpPr>
        <p:spPr>
          <a:xfrm>
            <a:off x="162040" y="1406914"/>
            <a:ext cx="434172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spc="300" dirty="0">
                <a:solidFill>
                  <a:schemeClr val="tx1"/>
                </a:solidFill>
                <a:latin typeface="Haettenschweiler" panose="020B0706040902060204" pitchFamily="34" charset="0"/>
              </a:rPr>
              <a:t>Comic Books Sold:</a:t>
            </a:r>
          </a:p>
          <a:p>
            <a:pPr algn="r"/>
            <a:r>
              <a:rPr lang="en-US" sz="4000" spc="300" dirty="0">
                <a:solidFill>
                  <a:schemeClr val="tx1"/>
                </a:solidFill>
                <a:latin typeface="Haettenschweiler" panose="020B0706040902060204" pitchFamily="34" charset="0"/>
              </a:rPr>
              <a:t>Total Sales: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10EA9F-742C-764C-AFD3-2B64F598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4" y="2976763"/>
            <a:ext cx="2169476" cy="1540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7C93ED-CCFB-C94E-B68B-5B742370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641" y="2957713"/>
            <a:ext cx="1578428" cy="1578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B0DB2A-52ED-7046-8A01-EA8600815F39}"/>
              </a:ext>
            </a:extLst>
          </p:cNvPr>
          <p:cNvSpPr txBox="1"/>
          <p:nvPr/>
        </p:nvSpPr>
        <p:spPr>
          <a:xfrm>
            <a:off x="6238836" y="3086119"/>
            <a:ext cx="245633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2,987 Titles</a:t>
            </a:r>
          </a:p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45% of Comics Sold</a:t>
            </a:r>
          </a:p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$573k/Title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E96682-A10A-6D49-A38D-DF02382D0CAD}"/>
              </a:ext>
            </a:extLst>
          </p:cNvPr>
          <p:cNvSpPr txBox="1"/>
          <p:nvPr/>
        </p:nvSpPr>
        <p:spPr>
          <a:xfrm>
            <a:off x="2930840" y="3086119"/>
            <a:ext cx="245633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3,197 Titles</a:t>
            </a:r>
          </a:p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55% of Comics Sold</a:t>
            </a:r>
          </a:p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$693k/Title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8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250A3E68-AE36-7543-B6ED-8845B443897D}"/>
              </a:ext>
            </a:extLst>
          </p:cNvPr>
          <p:cNvSpPr txBox="1">
            <a:spLocks/>
          </p:cNvSpPr>
          <p:nvPr/>
        </p:nvSpPr>
        <p:spPr>
          <a:xfrm rot="120000">
            <a:off x="772350" y="819781"/>
            <a:ext cx="7480766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5000" spc="300" dirty="0">
                <a:solidFill>
                  <a:srgbClr val="FF000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Box office Sales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0D66C-0EB3-E34A-80C3-AEAD0590F603}"/>
              </a:ext>
            </a:extLst>
          </p:cNvPr>
          <p:cNvSpPr txBox="1"/>
          <p:nvPr/>
        </p:nvSpPr>
        <p:spPr>
          <a:xfrm>
            <a:off x="4647205" y="1406914"/>
            <a:ext cx="434172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spc="300" dirty="0">
                <a:solidFill>
                  <a:schemeClr val="tx1"/>
                </a:solidFill>
                <a:latin typeface="Haettenschweiler" panose="020B0706040902060204" pitchFamily="34" charset="0"/>
              </a:rPr>
              <a:t>2,139,963,898 $15,200,133,923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672F0-B949-E04F-ABBB-C2B705EE29B7}"/>
              </a:ext>
            </a:extLst>
          </p:cNvPr>
          <p:cNvSpPr txBox="1"/>
          <p:nvPr/>
        </p:nvSpPr>
        <p:spPr>
          <a:xfrm>
            <a:off x="162040" y="1406914"/>
            <a:ext cx="434172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spc="300" dirty="0">
                <a:solidFill>
                  <a:schemeClr val="tx1"/>
                </a:solidFill>
                <a:latin typeface="Haettenschweiler" panose="020B0706040902060204" pitchFamily="34" charset="0"/>
              </a:rPr>
              <a:t>Tickets Sold:</a:t>
            </a:r>
          </a:p>
          <a:p>
            <a:pPr algn="r"/>
            <a:r>
              <a:rPr lang="en-US" sz="4000" spc="300" dirty="0">
                <a:solidFill>
                  <a:schemeClr val="tx1"/>
                </a:solidFill>
                <a:latin typeface="Haettenschweiler" panose="020B0706040902060204" pitchFamily="34" charset="0"/>
              </a:rPr>
              <a:t>Total Sales: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10EA9F-742C-764C-AFD3-2B64F598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4" y="2976763"/>
            <a:ext cx="2169476" cy="1540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7C93ED-CCFB-C94E-B68B-5B742370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641" y="2957713"/>
            <a:ext cx="1578428" cy="1578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B0DB2A-52ED-7046-8A01-EA8600815F39}"/>
              </a:ext>
            </a:extLst>
          </p:cNvPr>
          <p:cNvSpPr txBox="1"/>
          <p:nvPr/>
        </p:nvSpPr>
        <p:spPr>
          <a:xfrm>
            <a:off x="6238836" y="3086119"/>
            <a:ext cx="245633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30 Movies</a:t>
            </a:r>
          </a:p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36% of Tickets Sold</a:t>
            </a:r>
          </a:p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$159m/Movie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E96682-A10A-6D49-A38D-DF02382D0CAD}"/>
              </a:ext>
            </a:extLst>
          </p:cNvPr>
          <p:cNvSpPr txBox="1"/>
          <p:nvPr/>
        </p:nvSpPr>
        <p:spPr>
          <a:xfrm>
            <a:off x="2930840" y="3086119"/>
            <a:ext cx="245633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49 Movies</a:t>
            </a:r>
          </a:p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64% of Tickets Sold</a:t>
            </a:r>
          </a:p>
          <a:p>
            <a:r>
              <a:rPr lang="en-US" sz="2500" dirty="0">
                <a:solidFill>
                  <a:srgbClr val="0478F1"/>
                </a:solidFill>
                <a:latin typeface="Haettenschweiler" panose="020B0706040902060204" pitchFamily="34" charset="0"/>
              </a:rPr>
              <a:t>$ 213m/Movie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1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</TotalTime>
  <Words>238</Words>
  <Application>Microsoft Macintosh PowerPoint</Application>
  <PresentationFormat>On-screen Show (16:9)</PresentationFormat>
  <Paragraphs>79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Haettenschweiler</vt:lpstr>
      <vt:lpstr>Bangers</vt:lpstr>
      <vt:lpstr>Avenir Black</vt:lpstr>
      <vt:lpstr>Arial</vt:lpstr>
      <vt:lpstr>Sniglet</vt:lpstr>
      <vt:lpstr>Phosphate Solid</vt:lpstr>
      <vt:lpstr>Jachimo template</vt:lpstr>
      <vt:lpstr>vs</vt:lpstr>
      <vt:lpstr>3</vt:lpstr>
      <vt:lpstr>PowerPoint Presentation</vt:lpstr>
      <vt:lpstr>Let’s Go Scrape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Side Kicks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Six Super  Powers </dc:title>
  <cp:lastModifiedBy>Kian Kamyab</cp:lastModifiedBy>
  <cp:revision>41</cp:revision>
  <dcterms:modified xsi:type="dcterms:W3CDTF">2018-02-22T17:48:12Z</dcterms:modified>
</cp:coreProperties>
</file>